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B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0" autoAdjust="0"/>
    <p:restoredTop sz="94610"/>
  </p:normalViewPr>
  <p:slideViewPr>
    <p:cSldViewPr snapToGrid="0" snapToObjects="1">
      <p:cViewPr varScale="1">
        <p:scale>
          <a:sx n="102" d="100"/>
          <a:sy n="102" d="100"/>
        </p:scale>
        <p:origin x="186" y="20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622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97126581-6B7E-51E0-8D22-D02528004459}"/>
              </a:ext>
            </a:extLst>
          </p:cNvPr>
          <p:cNvSpPr/>
          <p:nvPr userDrawn="1"/>
        </p:nvSpPr>
        <p:spPr>
          <a:xfrm>
            <a:off x="0" y="0"/>
            <a:ext cx="18288001" cy="10287000"/>
          </a:xfrm>
          <a:prstGeom prst="roundRect">
            <a:avLst>
              <a:gd name="adj" fmla="val 556"/>
            </a:avLst>
          </a:prstGeom>
          <a:gradFill rotWithShape="1">
            <a:gsLst>
              <a:gs pos="0">
                <a:srgbClr val="0A1E37">
                  <a:alpha val="100000"/>
                </a:srgbClr>
              </a:gs>
              <a:gs pos="100000">
                <a:srgbClr val="071527">
                  <a:alpha val="100000"/>
                </a:srgbClr>
              </a:gs>
            </a:gsLst>
            <a:path path="circle">
              <a:fillToRect l="50000" r="50000" b="100000"/>
            </a:path>
          </a:gradFill>
          <a:ln w="10583">
            <a:solidFill>
              <a:srgbClr val="1B335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sv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57819" y="372401"/>
            <a:ext cx="10795099" cy="514350"/>
          </a:xfrm>
          <a:prstGeom prst="rect">
            <a:avLst/>
          </a:prstGeom>
          <a:noFill/>
          <a:ln/>
          <a:effectLst>
            <a:softEdge rad="12700"/>
          </a:effectLst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333"/>
              </a:lnSpc>
              <a:buNone/>
            </a:pPr>
            <a:r>
              <a:rPr lang="en-US" sz="3750" b="1" kern="0" spc="38" dirty="0">
                <a:solidFill>
                  <a:srgbClr val="DABA8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ENLIL — GOVERNED FUSION AT THE TACTICAL EDGE</a:t>
            </a:r>
            <a:endParaRPr lang="en-US" sz="3750" dirty="0">
              <a:solidFill>
                <a:srgbClr val="DABA84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657819" y="934310"/>
            <a:ext cx="10894980" cy="27696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600" kern="0" spc="45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Policy-enforced, provenance-assured AI sensor fusion · the system at design-phase exit (TRL 6)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20117" y="1490927"/>
            <a:ext cx="133085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1575" dirty="0"/>
          </a:p>
        </p:txBody>
      </p:sp>
      <p:sp>
        <p:nvSpPr>
          <p:cNvPr id="11" name="Text 9"/>
          <p:cNvSpPr/>
          <p:nvPr/>
        </p:nvSpPr>
        <p:spPr>
          <a:xfrm>
            <a:off x="810287" y="1427427"/>
            <a:ext cx="6563718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ONE PIPELINE — POLICY, COMPLIANCE AND CUSTODY BUILT IN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1001117" y="2201995"/>
            <a:ext cx="16285766" cy="19017"/>
          </a:xfrm>
          <a:prstGeom prst="rect">
            <a:avLst/>
          </a:prstGeom>
          <a:solidFill>
            <a:srgbClr val="24476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1308861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1281344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247610" y="2556537"/>
            <a:ext cx="638936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ONBOARD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098782" y="2776637"/>
            <a:ext cx="936592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typed adapter, once per source</a:t>
            </a:r>
            <a:endParaRPr lang="en-US" sz="863" dirty="0"/>
          </a:p>
        </p:txBody>
      </p:sp>
      <p:sp>
        <p:nvSpPr>
          <p:cNvPr id="17" name="Shape 15"/>
          <p:cNvSpPr/>
          <p:nvPr/>
        </p:nvSpPr>
        <p:spPr>
          <a:xfrm>
            <a:off x="3203112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3175595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3170469" y="2556537"/>
            <a:ext cx="581720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ACQUIRE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072904" y="2776637"/>
            <a:ext cx="776684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arrives at the nearest FIB</a:t>
            </a:r>
            <a:endParaRPr lang="en-US" sz="863" dirty="0"/>
          </a:p>
        </p:txBody>
      </p:sp>
      <p:sp>
        <p:nvSpPr>
          <p:cNvPr id="21" name="Shape 19"/>
          <p:cNvSpPr/>
          <p:nvPr/>
        </p:nvSpPr>
        <p:spPr>
          <a:xfrm>
            <a:off x="5107782" y="1954444"/>
            <a:ext cx="495267" cy="495267"/>
          </a:xfrm>
          <a:prstGeom prst="ellipse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5069682" y="1954444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B1421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4870914" y="2535370"/>
            <a:ext cx="969003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0DFB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AUTHENTICATE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909609" y="2755470"/>
            <a:ext cx="891778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B3A17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source verified, fail-closed</a:t>
            </a:r>
            <a:endParaRPr lang="en-US" sz="863" dirty="0"/>
          </a:p>
        </p:txBody>
      </p:sp>
      <p:sp>
        <p:nvSpPr>
          <p:cNvPr id="25" name="Shape 23"/>
          <p:cNvSpPr/>
          <p:nvPr/>
        </p:nvSpPr>
        <p:spPr>
          <a:xfrm>
            <a:off x="7002033" y="1954444"/>
            <a:ext cx="495267" cy="495267"/>
          </a:xfrm>
          <a:prstGeom prst="ellipse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6963933" y="1954444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B1421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4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7099532" y="2535370"/>
            <a:ext cx="300104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0DFB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TAG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810971" y="2755470"/>
            <a:ext cx="877391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B3A17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classification &amp; caveats bound</a:t>
            </a:r>
            <a:endParaRPr lang="en-US" sz="863" dirty="0"/>
          </a:p>
        </p:txBody>
      </p:sp>
      <p:sp>
        <p:nvSpPr>
          <p:cNvPr id="29" name="Shape 27"/>
          <p:cNvSpPr/>
          <p:nvPr/>
        </p:nvSpPr>
        <p:spPr>
          <a:xfrm>
            <a:off x="8885535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8858019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5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8950127" y="2556537"/>
            <a:ext cx="38725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ZONE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8521006" y="2776637"/>
            <a:ext cx="1245493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bound by Anshar, movement observable</a:t>
            </a:r>
            <a:endParaRPr lang="en-US" sz="863" dirty="0"/>
          </a:p>
        </p:txBody>
      </p:sp>
      <p:sp>
        <p:nvSpPr>
          <p:cNvPr id="33" name="Shape 31"/>
          <p:cNvSpPr/>
          <p:nvPr/>
        </p:nvSpPr>
        <p:spPr>
          <a:xfrm>
            <a:off x="10779787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10752270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6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10780382" y="2556537"/>
            <a:ext cx="515078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ENRICH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10568716" y="2776637"/>
            <a:ext cx="938411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correlated into tracks &amp; entities</a:t>
            </a:r>
            <a:endParaRPr lang="en-US" sz="863" dirty="0"/>
          </a:p>
        </p:txBody>
      </p:sp>
      <p:sp>
        <p:nvSpPr>
          <p:cNvPr id="37" name="Shape 35"/>
          <p:cNvSpPr/>
          <p:nvPr/>
        </p:nvSpPr>
        <p:spPr>
          <a:xfrm>
            <a:off x="12684621" y="1954444"/>
            <a:ext cx="495267" cy="495267"/>
          </a:xfrm>
          <a:prstGeom prst="ellipse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8" name="Text 36"/>
          <p:cNvSpPr/>
          <p:nvPr/>
        </p:nvSpPr>
        <p:spPr>
          <a:xfrm>
            <a:off x="12646521" y="1954444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B1421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7</a:t>
            </a:r>
            <a:endParaRPr lang="en-US" sz="1650" dirty="0"/>
          </a:p>
        </p:txBody>
      </p:sp>
      <p:sp>
        <p:nvSpPr>
          <p:cNvPr id="39" name="Text 37"/>
          <p:cNvSpPr/>
          <p:nvPr/>
        </p:nvSpPr>
        <p:spPr>
          <a:xfrm>
            <a:off x="12623702" y="2535370"/>
            <a:ext cx="617108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0DFB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CUSTODY</a:t>
            </a:r>
            <a:endParaRPr lang="en-US" sz="1350" dirty="0"/>
          </a:p>
        </p:txBody>
      </p:sp>
      <p:sp>
        <p:nvSpPr>
          <p:cNvPr id="40" name="Text 38"/>
          <p:cNvSpPr/>
          <p:nvPr/>
        </p:nvSpPr>
        <p:spPr>
          <a:xfrm>
            <a:off x="12380946" y="2755470"/>
            <a:ext cx="1102453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B3A17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signed, hash-linked provenance record</a:t>
            </a:r>
            <a:endParaRPr lang="en-US" sz="863" dirty="0"/>
          </a:p>
        </p:txBody>
      </p:sp>
      <p:sp>
        <p:nvSpPr>
          <p:cNvPr id="41" name="Shape 39"/>
          <p:cNvSpPr/>
          <p:nvPr/>
        </p:nvSpPr>
        <p:spPr>
          <a:xfrm>
            <a:off x="14568290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2" name="Text 40"/>
          <p:cNvSpPr/>
          <p:nvPr/>
        </p:nvSpPr>
        <p:spPr>
          <a:xfrm>
            <a:off x="14540774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8</a:t>
            </a:r>
            <a:endParaRPr lang="en-US" sz="1650" dirty="0"/>
          </a:p>
        </p:txBody>
      </p:sp>
      <p:sp>
        <p:nvSpPr>
          <p:cNvPr id="43" name="Text 41"/>
          <p:cNvSpPr/>
          <p:nvPr/>
        </p:nvSpPr>
        <p:spPr>
          <a:xfrm>
            <a:off x="14438412" y="2556537"/>
            <a:ext cx="776188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DISTRIBUTE</a:t>
            </a:r>
            <a:endParaRPr lang="en-US" sz="1350" dirty="0"/>
          </a:p>
        </p:txBody>
      </p:sp>
      <p:sp>
        <p:nvSpPr>
          <p:cNvPr id="44" name="Text 42"/>
          <p:cNvSpPr/>
          <p:nvPr/>
        </p:nvSpPr>
        <p:spPr>
          <a:xfrm>
            <a:off x="14135464" y="2776637"/>
            <a:ext cx="1381919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 datum, per recipient, under live policy</a:t>
            </a:r>
            <a:endParaRPr lang="en-US" sz="863" dirty="0"/>
          </a:p>
        </p:txBody>
      </p:sp>
      <p:sp>
        <p:nvSpPr>
          <p:cNvPr id="45" name="Shape 43"/>
          <p:cNvSpPr/>
          <p:nvPr/>
        </p:nvSpPr>
        <p:spPr>
          <a:xfrm>
            <a:off x="16462541" y="1954444"/>
            <a:ext cx="516434" cy="516434"/>
          </a:xfrm>
          <a:prstGeom prst="ellipse">
            <a:avLst/>
          </a:prstGeom>
          <a:solidFill>
            <a:srgbClr val="071527"/>
          </a:solidFill>
          <a:ln w="10583">
            <a:solidFill>
              <a:srgbClr val="3F6D9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6" name="Text 44"/>
          <p:cNvSpPr/>
          <p:nvPr/>
        </p:nvSpPr>
        <p:spPr>
          <a:xfrm>
            <a:off x="16435024" y="1965027"/>
            <a:ext cx="571467" cy="533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9</a:t>
            </a:r>
            <a:endParaRPr lang="en-US" sz="1650" dirty="0"/>
          </a:p>
        </p:txBody>
      </p:sp>
      <p:sp>
        <p:nvSpPr>
          <p:cNvPr id="47" name="Text 45"/>
          <p:cNvSpPr/>
          <p:nvPr/>
        </p:nvSpPr>
        <p:spPr>
          <a:xfrm>
            <a:off x="16420141" y="2556537"/>
            <a:ext cx="601067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FE6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RELEASE</a:t>
            </a:r>
            <a:endParaRPr lang="en-US" sz="1350" dirty="0"/>
          </a:p>
        </p:txBody>
      </p:sp>
      <p:sp>
        <p:nvSpPr>
          <p:cNvPr id="48" name="Text 46"/>
          <p:cNvSpPr/>
          <p:nvPr/>
        </p:nvSpPr>
        <p:spPr>
          <a:xfrm>
            <a:off x="16192600" y="2776637"/>
            <a:ext cx="1056316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63" dirty="0">
                <a:solidFill>
                  <a:srgbClr val="7E93AB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masked derivative, lineage intact</a:t>
            </a:r>
            <a:endParaRPr lang="en-US" sz="863" dirty="0"/>
          </a:p>
        </p:txBody>
      </p:sp>
      <p:sp>
        <p:nvSpPr>
          <p:cNvPr id="49" name="Text 47"/>
          <p:cNvSpPr/>
          <p:nvPr/>
        </p:nvSpPr>
        <p:spPr>
          <a:xfrm>
            <a:off x="-232271" y="3175496"/>
            <a:ext cx="18752543" cy="2180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088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Policy is resolved per action; every disposition — </a:t>
            </a:r>
            <a:r>
              <a:rPr lang="en-US" sz="1088" dirty="0">
                <a:solidFill>
                  <a:srgbClr val="E8CD9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permit · restrict · downgrade · segregate </a:t>
            </a:r>
            <a:r>
              <a:rPr lang="en-US" sz="1088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— is signed into the chain of custody. The gold stages never shed: </a:t>
            </a:r>
            <a:r>
              <a:rPr lang="en-US" sz="1088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under overload the system degrades its picture, never its governance.</a:t>
            </a:r>
            <a:endParaRPr lang="en-US" sz="1088" dirty="0"/>
          </a:p>
        </p:txBody>
      </p:sp>
      <p:sp>
        <p:nvSpPr>
          <p:cNvPr id="50" name="Text 48"/>
          <p:cNvSpPr/>
          <p:nvPr/>
        </p:nvSpPr>
        <p:spPr>
          <a:xfrm>
            <a:off x="620117" y="3771305"/>
            <a:ext cx="16384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</a:t>
            </a:r>
            <a:endParaRPr lang="en-US" sz="1575" dirty="0"/>
          </a:p>
        </p:txBody>
      </p:sp>
      <p:sp>
        <p:nvSpPr>
          <p:cNvPr id="51" name="Text 49"/>
          <p:cNvSpPr/>
          <p:nvPr/>
        </p:nvSpPr>
        <p:spPr>
          <a:xfrm>
            <a:off x="841044" y="3707805"/>
            <a:ext cx="6345254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HUB &amp; SPOKE, EDGE TO CENTRE — ONE FABRIC, FOUR TIERS</a:t>
            </a:r>
            <a:endParaRPr lang="en-US" sz="2100" dirty="0"/>
          </a:p>
        </p:txBody>
      </p:sp>
      <p:pic>
        <p:nvPicPr>
          <p:cNvPr id="5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9606" y="4190925"/>
            <a:ext cx="1209642" cy="838068"/>
          </a:xfrm>
          <a:prstGeom prst="rect">
            <a:avLst/>
          </a:prstGeom>
        </p:spPr>
      </p:pic>
      <p:sp>
        <p:nvSpPr>
          <p:cNvPr id="53" name="Text 50"/>
          <p:cNvSpPr/>
          <p:nvPr/>
        </p:nvSpPr>
        <p:spPr>
          <a:xfrm>
            <a:off x="1277871" y="5105060"/>
            <a:ext cx="913276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FIB NODES</a:t>
            </a:r>
            <a:endParaRPr lang="en-US" sz="1800" dirty="0"/>
          </a:p>
        </p:txBody>
      </p:sp>
      <p:sp>
        <p:nvSpPr>
          <p:cNvPr id="54" name="Text 51"/>
          <p:cNvSpPr/>
          <p:nvPr/>
        </p:nvSpPr>
        <p:spPr>
          <a:xfrm>
            <a:off x="777346" y="5408670"/>
            <a:ext cx="191432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JETSON ORIN — NANO · NX · AGX</a:t>
            </a:r>
            <a:endParaRPr lang="en-US" sz="788" dirty="0"/>
          </a:p>
        </p:txBody>
      </p:sp>
      <p:sp>
        <p:nvSpPr>
          <p:cNvPr id="55" name="Text 52"/>
          <p:cNvSpPr/>
          <p:nvPr/>
        </p:nvSpPr>
        <p:spPr>
          <a:xfrm>
            <a:off x="648659" y="5602759"/>
            <a:ext cx="2171700" cy="3344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6B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Mesh peers on soldier and platform — sensing and local inference, 7–60 W</a:t>
            </a:r>
            <a:endParaRPr lang="en-US" sz="1100" dirty="0"/>
          </a:p>
        </p:txBody>
      </p:sp>
      <p:sp>
        <p:nvSpPr>
          <p:cNvPr id="56" name="Text 53"/>
          <p:cNvSpPr/>
          <p:nvPr/>
        </p:nvSpPr>
        <p:spPr>
          <a:xfrm>
            <a:off x="3075120" y="4943665"/>
            <a:ext cx="842169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13" kern="0" spc="75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MESH + SPOKE</a:t>
            </a:r>
            <a:endParaRPr lang="en-US" sz="713" dirty="0"/>
          </a:p>
        </p:txBody>
      </p:sp>
      <p:sp>
        <p:nvSpPr>
          <p:cNvPr id="57" name="Shape 54"/>
          <p:cNvSpPr/>
          <p:nvPr/>
        </p:nvSpPr>
        <p:spPr>
          <a:xfrm>
            <a:off x="2886935" y="5108699"/>
            <a:ext cx="1142504" cy="19017"/>
          </a:xfrm>
          <a:prstGeom prst="rect">
            <a:avLst/>
          </a:prstGeom>
          <a:solidFill>
            <a:srgbClr val="24476A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5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9019" y="4190925"/>
            <a:ext cx="885693" cy="838068"/>
          </a:xfrm>
          <a:prstGeom prst="rect">
            <a:avLst/>
          </a:prstGeom>
        </p:spPr>
      </p:pic>
      <p:sp>
        <p:nvSpPr>
          <p:cNvPr id="59" name="Text 55"/>
          <p:cNvSpPr/>
          <p:nvPr/>
        </p:nvSpPr>
        <p:spPr>
          <a:xfrm>
            <a:off x="4700422" y="5105060"/>
            <a:ext cx="962885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LOCAL HUB</a:t>
            </a:r>
            <a:endParaRPr lang="en-US" sz="1800" dirty="0"/>
          </a:p>
        </p:txBody>
      </p:sp>
      <p:sp>
        <p:nvSpPr>
          <p:cNvPr id="60" name="Text 56"/>
          <p:cNvSpPr/>
          <p:nvPr/>
        </p:nvSpPr>
        <p:spPr>
          <a:xfrm>
            <a:off x="4633615" y="5408670"/>
            <a:ext cx="1096334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JETSON THOR T5000</a:t>
            </a:r>
            <a:endParaRPr lang="en-US" sz="788" dirty="0"/>
          </a:p>
        </p:txBody>
      </p:sp>
      <p:sp>
        <p:nvSpPr>
          <p:cNvPr id="61" name="Text 57"/>
          <p:cNvSpPr/>
          <p:nvPr/>
        </p:nvSpPr>
        <p:spPr>
          <a:xfrm>
            <a:off x="4096015" y="5602759"/>
            <a:ext cx="2171700" cy="3344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6B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Cluster fusion at a battlegroup CP — 40–130 W</a:t>
            </a:r>
            <a:endParaRPr lang="en-US" sz="1100" dirty="0"/>
          </a:p>
        </p:txBody>
      </p:sp>
      <p:sp>
        <p:nvSpPr>
          <p:cNvPr id="62" name="Text 58"/>
          <p:cNvSpPr/>
          <p:nvPr/>
        </p:nvSpPr>
        <p:spPr>
          <a:xfrm>
            <a:off x="6458810" y="4943665"/>
            <a:ext cx="969665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13" kern="0" spc="75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DOZENS OF HUBS</a:t>
            </a:r>
            <a:endParaRPr lang="en-US" sz="713" dirty="0"/>
          </a:p>
        </p:txBody>
      </p:sp>
      <p:sp>
        <p:nvSpPr>
          <p:cNvPr id="63" name="Shape 59"/>
          <p:cNvSpPr/>
          <p:nvPr/>
        </p:nvSpPr>
        <p:spPr>
          <a:xfrm>
            <a:off x="6334290" y="5108699"/>
            <a:ext cx="1142669" cy="19017"/>
          </a:xfrm>
          <a:prstGeom prst="rect">
            <a:avLst/>
          </a:prstGeom>
          <a:solidFill>
            <a:srgbClr val="24476A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6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43545" y="4190925"/>
            <a:ext cx="971517" cy="838068"/>
          </a:xfrm>
          <a:prstGeom prst="rect">
            <a:avLst/>
          </a:prstGeom>
        </p:spPr>
      </p:pic>
      <p:sp>
        <p:nvSpPr>
          <p:cNvPr id="65" name="Text 60"/>
          <p:cNvSpPr/>
          <p:nvPr/>
        </p:nvSpPr>
        <p:spPr>
          <a:xfrm>
            <a:off x="8270148" y="5105060"/>
            <a:ext cx="718311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FOB-IFC</a:t>
            </a:r>
            <a:endParaRPr lang="en-US" sz="1800" dirty="0"/>
          </a:p>
        </p:txBody>
      </p:sp>
      <p:sp>
        <p:nvSpPr>
          <p:cNvPr id="66" name="Text 61"/>
          <p:cNvSpPr/>
          <p:nvPr/>
        </p:nvSpPr>
        <p:spPr>
          <a:xfrm>
            <a:off x="8081136" y="5408670"/>
            <a:ext cx="1096334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DGX STATION GB300</a:t>
            </a:r>
            <a:endParaRPr lang="en-US" sz="788" dirty="0"/>
          </a:p>
        </p:txBody>
      </p:sp>
      <p:sp>
        <p:nvSpPr>
          <p:cNvPr id="67" name="Text 62"/>
          <p:cNvSpPr/>
          <p:nvPr/>
        </p:nvSpPr>
        <p:spPr>
          <a:xfrm>
            <a:off x="7543536" y="5602759"/>
            <a:ext cx="2171700" cy="3344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6B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Theatre all-source correlation — models to ~80B</a:t>
            </a:r>
            <a:endParaRPr lang="en-US" sz="1100" dirty="0"/>
          </a:p>
        </p:txBody>
      </p:sp>
      <p:sp>
        <p:nvSpPr>
          <p:cNvPr id="68" name="Text 63"/>
          <p:cNvSpPr/>
          <p:nvPr/>
        </p:nvSpPr>
        <p:spPr>
          <a:xfrm>
            <a:off x="10065908" y="4943665"/>
            <a:ext cx="65067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13" kern="0" spc="75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REACHBACK</a:t>
            </a:r>
            <a:endParaRPr lang="en-US" sz="713" dirty="0"/>
          </a:p>
        </p:txBody>
      </p:sp>
      <p:sp>
        <p:nvSpPr>
          <p:cNvPr id="69" name="Shape 64"/>
          <p:cNvSpPr/>
          <p:nvPr/>
        </p:nvSpPr>
        <p:spPr>
          <a:xfrm>
            <a:off x="9781811" y="5108699"/>
            <a:ext cx="1142669" cy="19017"/>
          </a:xfrm>
          <a:prstGeom prst="rect">
            <a:avLst/>
          </a:prstGeom>
          <a:solidFill>
            <a:srgbClr val="24476A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7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53031" y="4190925"/>
            <a:ext cx="1047750" cy="838068"/>
          </a:xfrm>
          <a:prstGeom prst="rect">
            <a:avLst/>
          </a:prstGeom>
        </p:spPr>
      </p:pic>
      <p:sp>
        <p:nvSpPr>
          <p:cNvPr id="71" name="Text 65"/>
          <p:cNvSpPr/>
          <p:nvPr/>
        </p:nvSpPr>
        <p:spPr>
          <a:xfrm>
            <a:off x="11515097" y="5105060"/>
            <a:ext cx="1123454" cy="3132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9C8D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CENTRAL IFC</a:t>
            </a:r>
            <a:endParaRPr lang="en-US" sz="1800" dirty="0"/>
          </a:p>
        </p:txBody>
      </p:sp>
      <p:sp>
        <p:nvSpPr>
          <p:cNvPr id="72" name="Text 66"/>
          <p:cNvSpPr/>
          <p:nvPr/>
        </p:nvSpPr>
        <p:spPr>
          <a:xfrm>
            <a:off x="11185774" y="5408670"/>
            <a:ext cx="1782266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GB300 NVL72-CLASS · PHASE 3</a:t>
            </a:r>
            <a:endParaRPr lang="en-US" sz="788" dirty="0"/>
          </a:p>
        </p:txBody>
      </p:sp>
      <p:sp>
        <p:nvSpPr>
          <p:cNvPr id="73" name="Text 67"/>
          <p:cNvSpPr/>
          <p:nvPr/>
        </p:nvSpPr>
        <p:spPr>
          <a:xfrm>
            <a:off x="10991056" y="5602759"/>
            <a:ext cx="2171700" cy="3344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1100" dirty="0">
                <a:solidFill>
                  <a:srgbClr val="8FA6BD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National depth — direction and corporate memory</a:t>
            </a:r>
            <a:endParaRPr lang="en-US" sz="1100" dirty="0"/>
          </a:p>
        </p:txBody>
      </p:sp>
      <p:sp>
        <p:nvSpPr>
          <p:cNvPr id="74" name="Shape 68"/>
          <p:cNvSpPr/>
          <p:nvPr/>
        </p:nvSpPr>
        <p:spPr>
          <a:xfrm>
            <a:off x="4487980" y="3472391"/>
            <a:ext cx="247551" cy="66642"/>
          </a:xfrm>
          <a:prstGeom prst="rect">
            <a:avLst/>
          </a:prstGeom>
          <a:solidFill>
            <a:srgbClr val="62B0E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75" name="Shape 69"/>
          <p:cNvSpPr/>
          <p:nvPr/>
        </p:nvSpPr>
        <p:spPr>
          <a:xfrm>
            <a:off x="4811598" y="3452879"/>
            <a:ext cx="84667" cy="105833"/>
          </a:xfrm>
          <a:prstGeom prst="rect">
            <a:avLst/>
          </a:prstGeom>
          <a:solidFill>
            <a:srgbClr val="62B0E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76" name="Text 70"/>
          <p:cNvSpPr/>
          <p:nvPr/>
        </p:nvSpPr>
        <p:spPr>
          <a:xfrm>
            <a:off x="4972333" y="3442295"/>
            <a:ext cx="2707415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50" kern="0" spc="60" dirty="0">
                <a:solidFill>
                  <a:srgbClr val="8FC2E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OBSERVATIONS PROPAGATE UPWARD — ALWAYS</a:t>
            </a:r>
            <a:endParaRPr lang="en-US" sz="750" dirty="0"/>
          </a:p>
        </p:txBody>
      </p:sp>
      <p:sp>
        <p:nvSpPr>
          <p:cNvPr id="77" name="Shape 71"/>
          <p:cNvSpPr/>
          <p:nvPr/>
        </p:nvSpPr>
        <p:spPr>
          <a:xfrm>
            <a:off x="7776420" y="3452879"/>
            <a:ext cx="84667" cy="105833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78" name="Shape 72"/>
          <p:cNvSpPr/>
          <p:nvPr/>
        </p:nvSpPr>
        <p:spPr>
          <a:xfrm>
            <a:off x="7937154" y="3472391"/>
            <a:ext cx="247551" cy="66642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79" name="Text 73"/>
          <p:cNvSpPr/>
          <p:nvPr/>
        </p:nvSpPr>
        <p:spPr>
          <a:xfrm>
            <a:off x="8260773" y="3442295"/>
            <a:ext cx="3277493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50" kern="0" spc="60" dirty="0">
                <a:solidFill>
                  <a:srgbClr val="DBC28C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DIRECTION &amp; POLICY DOWN — EVERY SHARE BROKERED</a:t>
            </a:r>
            <a:endParaRPr lang="en-US" sz="750" dirty="0"/>
          </a:p>
        </p:txBody>
      </p:sp>
      <p:sp>
        <p:nvSpPr>
          <p:cNvPr id="80" name="Text 74"/>
          <p:cNvSpPr/>
          <p:nvPr/>
        </p:nvSpPr>
        <p:spPr>
          <a:xfrm>
            <a:off x="620117" y="8208599"/>
            <a:ext cx="16351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4</a:t>
            </a:r>
            <a:endParaRPr lang="en-US" sz="1575" dirty="0"/>
          </a:p>
        </p:txBody>
      </p:sp>
      <p:sp>
        <p:nvSpPr>
          <p:cNvPr id="81" name="Text 75"/>
          <p:cNvSpPr/>
          <p:nvPr/>
        </p:nvSpPr>
        <p:spPr>
          <a:xfrm>
            <a:off x="840714" y="8145099"/>
            <a:ext cx="6619925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AN OPEN FRAMEWORK — NOTHING PROPRIETARY IN YOUR WAY</a:t>
            </a:r>
            <a:endParaRPr lang="en-US" sz="2100" dirty="0"/>
          </a:p>
        </p:txBody>
      </p:sp>
      <p:sp>
        <p:nvSpPr>
          <p:cNvPr id="82" name="Shape 76"/>
          <p:cNvSpPr/>
          <p:nvPr/>
        </p:nvSpPr>
        <p:spPr>
          <a:xfrm>
            <a:off x="620117" y="8614900"/>
            <a:ext cx="3999839" cy="10583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83" name="Text 77"/>
          <p:cNvSpPr/>
          <p:nvPr/>
        </p:nvSpPr>
        <p:spPr>
          <a:xfrm>
            <a:off x="620117" y="8730159"/>
            <a:ext cx="439982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OPEN BY DESIGN</a:t>
            </a:r>
            <a:endParaRPr lang="en-US" sz="1575" dirty="0"/>
          </a:p>
        </p:txBody>
      </p:sp>
      <p:sp>
        <p:nvSpPr>
          <p:cNvPr id="84" name="Text 78"/>
          <p:cNvSpPr/>
          <p:nvPr/>
        </p:nvSpPr>
        <p:spPr>
          <a:xfrm>
            <a:off x="620117" y="9021201"/>
            <a:ext cx="4119834" cy="573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536"/>
              </a:lnSpc>
              <a:buNone/>
            </a:pPr>
            <a:r>
              <a:rPr lang="en-US" sz="938" dirty="0">
                <a:solidFill>
                  <a:srgbClr val="9FB3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Published interfaces let intelligence-asset and platform developers integrate behind one governed trust boundary — an ecosystem, not a closed product.</a:t>
            </a:r>
            <a:endParaRPr lang="en-US" sz="938" dirty="0"/>
          </a:p>
        </p:txBody>
      </p:sp>
      <p:sp>
        <p:nvSpPr>
          <p:cNvPr id="85" name="Shape 79"/>
          <p:cNvSpPr/>
          <p:nvPr/>
        </p:nvSpPr>
        <p:spPr>
          <a:xfrm>
            <a:off x="4905706" y="8614900"/>
            <a:ext cx="3999839" cy="10583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86" name="Text 80"/>
          <p:cNvSpPr/>
          <p:nvPr/>
        </p:nvSpPr>
        <p:spPr>
          <a:xfrm>
            <a:off x="4905706" y="8730159"/>
            <a:ext cx="439982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PLUGS INTO WHAT EXISTS</a:t>
            </a:r>
            <a:endParaRPr lang="en-US" sz="1575" dirty="0"/>
          </a:p>
        </p:txBody>
      </p:sp>
      <p:sp>
        <p:nvSpPr>
          <p:cNvPr id="87" name="Text 81"/>
          <p:cNvSpPr/>
          <p:nvPr/>
        </p:nvSpPr>
        <p:spPr>
          <a:xfrm>
            <a:off x="4905706" y="9021201"/>
            <a:ext cx="4119834" cy="573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536"/>
              </a:lnSpc>
              <a:buNone/>
            </a:pPr>
            <a:r>
              <a:rPr lang="en-US" sz="938" dirty="0">
                <a:solidFill>
                  <a:srgbClr val="9FB3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Rides the bearers and displays the CAF already operates — LCSS, SATCOM, LTE/5G, tactical mesh; presents into ATAK. No new network, radio or COP.</a:t>
            </a:r>
            <a:endParaRPr lang="en-US" sz="938" dirty="0"/>
          </a:p>
        </p:txBody>
      </p:sp>
      <p:sp>
        <p:nvSpPr>
          <p:cNvPr id="88" name="Shape 82"/>
          <p:cNvSpPr/>
          <p:nvPr/>
        </p:nvSpPr>
        <p:spPr>
          <a:xfrm>
            <a:off x="9191295" y="8614900"/>
            <a:ext cx="4000004" cy="10583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89" name="Text 83"/>
          <p:cNvSpPr/>
          <p:nvPr/>
        </p:nvSpPr>
        <p:spPr>
          <a:xfrm>
            <a:off x="9191295" y="8730159"/>
            <a:ext cx="4400005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AGNOSTIC TO THE SOURCE</a:t>
            </a:r>
            <a:endParaRPr lang="en-US" sz="1575" dirty="0"/>
          </a:p>
        </p:txBody>
      </p:sp>
      <p:sp>
        <p:nvSpPr>
          <p:cNvPr id="90" name="Text 84"/>
          <p:cNvSpPr/>
          <p:nvPr/>
        </p:nvSpPr>
        <p:spPr>
          <a:xfrm>
            <a:off x="9191295" y="9021201"/>
            <a:ext cx="4120004" cy="5738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536"/>
              </a:lnSpc>
              <a:buNone/>
            </a:pPr>
            <a:r>
              <a:rPr lang="en-US" sz="938" dirty="0">
                <a:solidFill>
                  <a:srgbClr val="9FB3C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Any third-party sensor, equipment or intelligence feed enters through a typed, conformance-tested adapter — extensible by policy, not code.</a:t>
            </a:r>
            <a:endParaRPr lang="en-US" sz="938" dirty="0"/>
          </a:p>
        </p:txBody>
      </p:sp>
      <p:sp>
        <p:nvSpPr>
          <p:cNvPr id="91" name="Text 85"/>
          <p:cNvSpPr/>
          <p:nvPr/>
        </p:nvSpPr>
        <p:spPr>
          <a:xfrm>
            <a:off x="13629350" y="3771305"/>
            <a:ext cx="173104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5</a:t>
            </a:r>
            <a:endParaRPr lang="en-US" sz="1575" dirty="0"/>
          </a:p>
        </p:txBody>
      </p:sp>
      <p:sp>
        <p:nvSpPr>
          <p:cNvPr id="92" name="Text 86"/>
          <p:cNvSpPr/>
          <p:nvPr/>
        </p:nvSpPr>
        <p:spPr>
          <a:xfrm>
            <a:off x="13859537" y="3707805"/>
            <a:ext cx="4047662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TWELVE MONTHS — BUILD-TO-DECIDE</a:t>
            </a:r>
            <a:endParaRPr lang="en-US" sz="2100" dirty="0"/>
          </a:p>
        </p:txBody>
      </p:sp>
      <p:sp>
        <p:nvSpPr>
          <p:cNvPr id="93" name="Shape 87"/>
          <p:cNvSpPr/>
          <p:nvPr/>
        </p:nvSpPr>
        <p:spPr>
          <a:xfrm>
            <a:off x="13629350" y="4177606"/>
            <a:ext cx="4038534" cy="5246026"/>
          </a:xfrm>
          <a:prstGeom prst="roundRect">
            <a:avLst>
              <a:gd name="adj" fmla="val 2359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4" name="Shape 88"/>
          <p:cNvSpPr/>
          <p:nvPr/>
        </p:nvSpPr>
        <p:spPr>
          <a:xfrm>
            <a:off x="14410202" y="4321473"/>
            <a:ext cx="10583" cy="1100501"/>
          </a:xfrm>
          <a:prstGeom prst="rect">
            <a:avLst/>
          </a:prstGeom>
          <a:solidFill>
            <a:srgbClr val="2C557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95" name="Text 89"/>
          <p:cNvSpPr/>
          <p:nvPr/>
        </p:nvSpPr>
        <p:spPr>
          <a:xfrm>
            <a:off x="13716034" y="4321473"/>
            <a:ext cx="59891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 1–3</a:t>
            </a:r>
            <a:endParaRPr lang="en-US" sz="750" dirty="0"/>
          </a:p>
        </p:txBody>
      </p:sp>
      <p:sp>
        <p:nvSpPr>
          <p:cNvPr id="96" name="Shape 90"/>
          <p:cNvSpPr/>
          <p:nvPr/>
        </p:nvSpPr>
        <p:spPr>
          <a:xfrm rot="2700000">
            <a:off x="14210226" y="4505474"/>
            <a:ext cx="104775" cy="104775"/>
          </a:xfrm>
          <a:prstGeom prst="rect">
            <a:avLst/>
          </a:prstGeom>
          <a:solidFill>
            <a:srgbClr val="62B0E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97" name="Text 91"/>
          <p:cNvSpPr/>
          <p:nvPr/>
        </p:nvSpPr>
        <p:spPr>
          <a:xfrm>
            <a:off x="13716034" y="4657825"/>
            <a:ext cx="59891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88" dirty="0">
                <a:solidFill>
                  <a:srgbClr val="62B0E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G0</a:t>
            </a:r>
            <a:endParaRPr lang="en-US" sz="788" dirty="0"/>
          </a:p>
        </p:txBody>
      </p:sp>
      <p:sp>
        <p:nvSpPr>
          <p:cNvPr id="98" name="Text 92"/>
          <p:cNvSpPr/>
          <p:nvPr/>
        </p:nvSpPr>
        <p:spPr>
          <a:xfrm>
            <a:off x="14516034" y="4321473"/>
            <a:ext cx="328786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MOBILIZE &amp; STAND UP THE RIGS</a:t>
            </a:r>
            <a:endParaRPr lang="en-US" sz="1350" dirty="0"/>
          </a:p>
        </p:txBody>
      </p:sp>
      <p:sp>
        <p:nvSpPr>
          <p:cNvPr id="99" name="Text 93"/>
          <p:cNvSpPr/>
          <p:nvPr/>
        </p:nvSpPr>
        <p:spPr>
          <a:xfrm>
            <a:off x="14516034" y="4633390"/>
            <a:ext cx="3078634" cy="342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423"/>
              </a:lnSpc>
              <a:buNone/>
            </a:pPr>
            <a:r>
              <a:rPr lang="en-US" sz="11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Hardware procured, CI live, v0.9 schemas, simulation skeleton end to end; Carleton mobilized.</a:t>
            </a:r>
            <a:endParaRPr lang="en-US" sz="1100" dirty="0"/>
          </a:p>
        </p:txBody>
      </p:sp>
      <p:sp>
        <p:nvSpPr>
          <p:cNvPr id="100" name="Shape 94"/>
          <p:cNvSpPr/>
          <p:nvPr/>
        </p:nvSpPr>
        <p:spPr>
          <a:xfrm>
            <a:off x="14410202" y="5507633"/>
            <a:ext cx="10583" cy="1100501"/>
          </a:xfrm>
          <a:prstGeom prst="rect">
            <a:avLst/>
          </a:prstGeom>
          <a:solidFill>
            <a:srgbClr val="2C557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01" name="Text 95"/>
          <p:cNvSpPr/>
          <p:nvPr/>
        </p:nvSpPr>
        <p:spPr>
          <a:xfrm>
            <a:off x="13716034" y="5507633"/>
            <a:ext cx="59891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 4–6</a:t>
            </a:r>
            <a:endParaRPr lang="en-US" sz="750" dirty="0"/>
          </a:p>
        </p:txBody>
      </p:sp>
      <p:sp>
        <p:nvSpPr>
          <p:cNvPr id="102" name="Shape 96"/>
          <p:cNvSpPr/>
          <p:nvPr/>
        </p:nvSpPr>
        <p:spPr>
          <a:xfrm rot="2700000">
            <a:off x="14210226" y="5691634"/>
            <a:ext cx="104775" cy="104775"/>
          </a:xfrm>
          <a:prstGeom prst="rect">
            <a:avLst/>
          </a:prstGeom>
          <a:solidFill>
            <a:srgbClr val="C9A55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03" name="Text 97"/>
          <p:cNvSpPr/>
          <p:nvPr/>
        </p:nvSpPr>
        <p:spPr>
          <a:xfrm>
            <a:off x="13716034" y="5843985"/>
            <a:ext cx="59891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88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G1</a:t>
            </a:r>
            <a:endParaRPr lang="en-US" sz="788" dirty="0"/>
          </a:p>
        </p:txBody>
      </p:sp>
      <p:sp>
        <p:nvSpPr>
          <p:cNvPr id="104" name="Text 98"/>
          <p:cNvSpPr/>
          <p:nvPr/>
        </p:nvSpPr>
        <p:spPr>
          <a:xfrm>
            <a:off x="14516034" y="5507633"/>
            <a:ext cx="328786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0DFB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PROVE VIABILITY — THE KILL CRITERION</a:t>
            </a:r>
            <a:endParaRPr lang="en-US" sz="1350" dirty="0"/>
          </a:p>
        </p:txBody>
      </p:sp>
      <p:sp>
        <p:nvSpPr>
          <p:cNvPr id="105" name="Text 99"/>
          <p:cNvSpPr/>
          <p:nvPr/>
        </p:nvSpPr>
        <p:spPr>
          <a:xfrm>
            <a:off x="14516034" y="5819550"/>
            <a:ext cx="3078634" cy="4940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423"/>
              </a:lnSpc>
              <a:buNone/>
            </a:pPr>
            <a:r>
              <a:rPr lang="en-US" sz="1100" dirty="0">
                <a:solidFill>
                  <a:srgbClr val="CDC0A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Compliance path at speed · custody at cost · policy resolved live — measured on tier hardware. Any failure → revise before further spend.</a:t>
            </a:r>
            <a:endParaRPr lang="en-US" sz="1100" dirty="0"/>
          </a:p>
        </p:txBody>
      </p:sp>
      <p:sp>
        <p:nvSpPr>
          <p:cNvPr id="106" name="Shape 100"/>
          <p:cNvSpPr/>
          <p:nvPr/>
        </p:nvSpPr>
        <p:spPr>
          <a:xfrm>
            <a:off x="14410202" y="6693793"/>
            <a:ext cx="10583" cy="1100501"/>
          </a:xfrm>
          <a:prstGeom prst="rect">
            <a:avLst/>
          </a:prstGeom>
          <a:solidFill>
            <a:srgbClr val="2C557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07" name="Text 101"/>
          <p:cNvSpPr/>
          <p:nvPr/>
        </p:nvSpPr>
        <p:spPr>
          <a:xfrm>
            <a:off x="13716034" y="6693793"/>
            <a:ext cx="59891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 7–9</a:t>
            </a:r>
            <a:endParaRPr lang="en-US" sz="750" dirty="0"/>
          </a:p>
        </p:txBody>
      </p:sp>
      <p:sp>
        <p:nvSpPr>
          <p:cNvPr id="108" name="Shape 102"/>
          <p:cNvSpPr/>
          <p:nvPr/>
        </p:nvSpPr>
        <p:spPr>
          <a:xfrm rot="2700000">
            <a:off x="14210226" y="6877795"/>
            <a:ext cx="104775" cy="104775"/>
          </a:xfrm>
          <a:prstGeom prst="rect">
            <a:avLst/>
          </a:prstGeom>
          <a:ln w="10583">
            <a:solidFill>
              <a:srgbClr val="62B0E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9" name="Text 103"/>
          <p:cNvSpPr/>
          <p:nvPr/>
        </p:nvSpPr>
        <p:spPr>
          <a:xfrm>
            <a:off x="14516034" y="6693793"/>
            <a:ext cx="328786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DESIGN FROM MEASURED EVIDENCE</a:t>
            </a:r>
            <a:endParaRPr lang="en-US" sz="1350" dirty="0"/>
          </a:p>
        </p:txBody>
      </p:sp>
      <p:sp>
        <p:nvSpPr>
          <p:cNvPr id="110" name="Text 104"/>
          <p:cNvSpPr/>
          <p:nvPr/>
        </p:nvSpPr>
        <p:spPr>
          <a:xfrm>
            <a:off x="14516034" y="7005710"/>
            <a:ext cx="3078634" cy="4940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423"/>
              </a:lnSpc>
              <a:buNone/>
            </a:pPr>
            <a:r>
              <a:rPr lang="en-US" sz="11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Specifications with evidence annexes (E1 measured · E2 reproduced · E3 analysis); SWaP on tier hardware; ICDs; sim v1.</a:t>
            </a:r>
            <a:endParaRPr lang="en-US" sz="1100" dirty="0"/>
          </a:p>
        </p:txBody>
      </p:sp>
      <p:sp>
        <p:nvSpPr>
          <p:cNvPr id="111" name="Shape 105"/>
          <p:cNvSpPr/>
          <p:nvPr/>
        </p:nvSpPr>
        <p:spPr>
          <a:xfrm>
            <a:off x="14410202" y="7879954"/>
            <a:ext cx="10583" cy="1100501"/>
          </a:xfrm>
          <a:prstGeom prst="rect">
            <a:avLst/>
          </a:prstGeom>
          <a:solidFill>
            <a:srgbClr val="2C557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12" name="Text 106"/>
          <p:cNvSpPr/>
          <p:nvPr/>
        </p:nvSpPr>
        <p:spPr>
          <a:xfrm>
            <a:off x="13716034" y="7879954"/>
            <a:ext cx="598917" cy="165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5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 10–12</a:t>
            </a:r>
            <a:endParaRPr lang="en-US" sz="750" dirty="0"/>
          </a:p>
        </p:txBody>
      </p:sp>
      <p:sp>
        <p:nvSpPr>
          <p:cNvPr id="113" name="Shape 107"/>
          <p:cNvSpPr/>
          <p:nvPr/>
        </p:nvSpPr>
        <p:spPr>
          <a:xfrm rot="2700000">
            <a:off x="14210226" y="8063955"/>
            <a:ext cx="104775" cy="104775"/>
          </a:xfrm>
          <a:prstGeom prst="rect">
            <a:avLst/>
          </a:prstGeom>
          <a:solidFill>
            <a:srgbClr val="62B0E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14" name="Text 108"/>
          <p:cNvSpPr/>
          <p:nvPr/>
        </p:nvSpPr>
        <p:spPr>
          <a:xfrm>
            <a:off x="13716034" y="8206714"/>
            <a:ext cx="59891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88" dirty="0">
                <a:solidFill>
                  <a:srgbClr val="62B0E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G2</a:t>
            </a:r>
            <a:endParaRPr lang="en-US" sz="788" dirty="0"/>
          </a:p>
        </p:txBody>
      </p:sp>
      <p:sp>
        <p:nvSpPr>
          <p:cNvPr id="115" name="Shape 109"/>
          <p:cNvSpPr/>
          <p:nvPr/>
        </p:nvSpPr>
        <p:spPr>
          <a:xfrm rot="2700000">
            <a:off x="14210226" y="8391873"/>
            <a:ext cx="104775" cy="104775"/>
          </a:xfrm>
          <a:prstGeom prst="rect">
            <a:avLst/>
          </a:prstGeom>
          <a:solidFill>
            <a:srgbClr val="9FD6B0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16" name="Text 110"/>
          <p:cNvSpPr/>
          <p:nvPr/>
        </p:nvSpPr>
        <p:spPr>
          <a:xfrm>
            <a:off x="13716034" y="8534632"/>
            <a:ext cx="598917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788" dirty="0">
                <a:solidFill>
                  <a:srgbClr val="9FD6B0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G3</a:t>
            </a:r>
            <a:endParaRPr lang="en-US" sz="788" dirty="0"/>
          </a:p>
        </p:txBody>
      </p:sp>
      <p:sp>
        <p:nvSpPr>
          <p:cNvPr id="117" name="Text 111"/>
          <p:cNvSpPr/>
          <p:nvPr/>
        </p:nvSpPr>
        <p:spPr>
          <a:xfrm>
            <a:off x="14516034" y="7879954"/>
            <a:ext cx="3287861" cy="239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CONSOLIDATE &amp; DEMONSTRATE</a:t>
            </a:r>
            <a:endParaRPr lang="en-US" sz="1350" dirty="0"/>
          </a:p>
        </p:txBody>
      </p:sp>
      <p:sp>
        <p:nvSpPr>
          <p:cNvPr id="118" name="Text 112"/>
          <p:cNvSpPr/>
          <p:nvPr/>
        </p:nvSpPr>
        <p:spPr>
          <a:xfrm>
            <a:off x="14516034" y="8191871"/>
            <a:ext cx="3078634" cy="3420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0423"/>
              </a:lnSpc>
              <a:buNone/>
            </a:pPr>
            <a:r>
              <a:rPr lang="en-US" sz="11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Peer-reviewed design set (G2); the witnessed vertical slice, live (G3) — the build-entry decision.</a:t>
            </a:r>
            <a:endParaRPr lang="en-US" sz="1100" dirty="0"/>
          </a:p>
        </p:txBody>
      </p:sp>
      <p:sp>
        <p:nvSpPr>
          <p:cNvPr id="119" name="Shape 113"/>
          <p:cNvSpPr/>
          <p:nvPr/>
        </p:nvSpPr>
        <p:spPr>
          <a:xfrm>
            <a:off x="13792234" y="9066114"/>
            <a:ext cx="3712766" cy="10583"/>
          </a:xfrm>
          <a:prstGeom prst="rect">
            <a:avLst/>
          </a:prstGeom>
          <a:solidFill>
            <a:srgbClr val="1C3A5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20" name="Text 114"/>
          <p:cNvSpPr/>
          <p:nvPr/>
        </p:nvSpPr>
        <p:spPr>
          <a:xfrm>
            <a:off x="13736543" y="9152898"/>
            <a:ext cx="3824149" cy="164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750" kern="0" spc="75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ENTERS AT TRL 4 — EXITS AT TRL 6, BUILD-READY</a:t>
            </a:r>
            <a:endParaRPr lang="en-US" sz="750" dirty="0"/>
          </a:p>
        </p:txBody>
      </p:sp>
      <p:sp>
        <p:nvSpPr>
          <p:cNvPr id="121" name="Shape 115"/>
          <p:cNvSpPr/>
          <p:nvPr/>
        </p:nvSpPr>
        <p:spPr>
          <a:xfrm>
            <a:off x="620117" y="9671183"/>
            <a:ext cx="17047766" cy="10583"/>
          </a:xfrm>
          <a:prstGeom prst="rect">
            <a:avLst/>
          </a:prstGeom>
          <a:solidFill>
            <a:srgbClr val="1C3A5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22" name="Text 116"/>
          <p:cNvSpPr/>
          <p:nvPr/>
        </p:nvSpPr>
        <p:spPr>
          <a:xfrm>
            <a:off x="1157442" y="9890141"/>
            <a:ext cx="11760830" cy="2180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r>
              <a:rPr lang="en-US" sz="1000" b="1" kern="0" spc="165" dirty="0">
                <a:solidFill>
                  <a:srgbClr val="C9A55A"/>
                </a:solidFill>
                <a:latin typeface="JetBrains Mono" pitchFamily="34" charset="0"/>
                <a:ea typeface="JetBrains Mono" pitchFamily="34" charset="-122"/>
              </a:rPr>
              <a:t>ENKIDU · MIOVSKI GROUP — ENLIL · IDEaS COMPETITIVE PROJECTS · miovskigroup.com/enlil-ideas.html</a:t>
            </a:r>
          </a:p>
        </p:txBody>
      </p:sp>
      <p:sp>
        <p:nvSpPr>
          <p:cNvPr id="123" name="Text 117"/>
          <p:cNvSpPr/>
          <p:nvPr/>
        </p:nvSpPr>
        <p:spPr>
          <a:xfrm>
            <a:off x="13810259" y="9777016"/>
            <a:ext cx="4243388" cy="175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88" kern="0" spc="90" dirty="0">
                <a:solidFill>
                  <a:srgbClr val="8FA6BD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SYNOPSIS GRAPHIC</a:t>
            </a:r>
            <a:endParaRPr lang="en-US" sz="788" dirty="0"/>
          </a:p>
        </p:txBody>
      </p:sp>
      <p:sp>
        <p:nvSpPr>
          <p:cNvPr id="127" name="Shape 79">
            <a:extLst>
              <a:ext uri="{FF2B5EF4-FFF2-40B4-BE49-F238E27FC236}">
                <a16:creationId xmlns:a16="http://schemas.microsoft.com/office/drawing/2014/main" id="{DC3466DC-4786-4125-F029-E280091CCC10}"/>
              </a:ext>
            </a:extLst>
          </p:cNvPr>
          <p:cNvSpPr/>
          <p:nvPr/>
        </p:nvSpPr>
        <p:spPr>
          <a:xfrm>
            <a:off x="600828" y="6801232"/>
            <a:ext cx="3093014" cy="1123487"/>
          </a:xfrm>
          <a:prstGeom prst="roundRect">
            <a:avLst>
              <a:gd name="adj" fmla="val 6782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9" name="Text 80">
            <a:extLst>
              <a:ext uri="{FF2B5EF4-FFF2-40B4-BE49-F238E27FC236}">
                <a16:creationId xmlns:a16="http://schemas.microsoft.com/office/drawing/2014/main" id="{B3452C07-88A9-C3FF-9DA6-0DE94C7D3546}"/>
              </a:ext>
            </a:extLst>
          </p:cNvPr>
          <p:cNvSpPr/>
          <p:nvPr/>
        </p:nvSpPr>
        <p:spPr>
          <a:xfrm>
            <a:off x="704834" y="6907065"/>
            <a:ext cx="3173505" cy="2497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ANSHAR — THE POLICY FABRIC</a:t>
            </a:r>
            <a:endParaRPr lang="en-US" sz="1200" dirty="0"/>
          </a:p>
        </p:txBody>
      </p:sp>
      <p:sp>
        <p:nvSpPr>
          <p:cNvPr id="131" name="Text 81">
            <a:extLst>
              <a:ext uri="{FF2B5EF4-FFF2-40B4-BE49-F238E27FC236}">
                <a16:creationId xmlns:a16="http://schemas.microsoft.com/office/drawing/2014/main" id="{C406F579-7EB4-F0A4-5DE9-11CBB70B9333}"/>
              </a:ext>
            </a:extLst>
          </p:cNvPr>
          <p:cNvSpPr/>
          <p:nvPr/>
        </p:nvSpPr>
        <p:spPr>
          <a:xfrm>
            <a:off x="704834" y="7213916"/>
            <a:ext cx="2971555" cy="700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857"/>
              </a:lnSpc>
              <a:buNone/>
            </a:pP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Zones &amp; continuums with explicit entry/exit conditions. Machine-readable policy resolved deterministically per action — updated live, </a:t>
            </a:r>
            <a:r>
              <a:rPr lang="en-US" sz="800" b="1" dirty="0">
                <a:solidFill>
                  <a:srgbClr val="FFFFF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no restart </a:t>
            </a: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. A new mission or coalition caveat is a policy binding, in minutes.</a:t>
            </a:r>
            <a:endParaRPr lang="en-US" sz="800" dirty="0"/>
          </a:p>
        </p:txBody>
      </p:sp>
      <p:sp>
        <p:nvSpPr>
          <p:cNvPr id="133" name="Shape 82">
            <a:extLst>
              <a:ext uri="{FF2B5EF4-FFF2-40B4-BE49-F238E27FC236}">
                <a16:creationId xmlns:a16="http://schemas.microsoft.com/office/drawing/2014/main" id="{5A96FE2B-C6F2-1DA2-5F7C-BF9A5983106F}"/>
              </a:ext>
            </a:extLst>
          </p:cNvPr>
          <p:cNvSpPr/>
          <p:nvPr/>
        </p:nvSpPr>
        <p:spPr>
          <a:xfrm>
            <a:off x="3773189" y="6801232"/>
            <a:ext cx="3093152" cy="1123487"/>
          </a:xfrm>
          <a:prstGeom prst="roundRect">
            <a:avLst>
              <a:gd name="adj" fmla="val 6782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5" name="Text 83">
            <a:extLst>
              <a:ext uri="{FF2B5EF4-FFF2-40B4-BE49-F238E27FC236}">
                <a16:creationId xmlns:a16="http://schemas.microsoft.com/office/drawing/2014/main" id="{5A606B71-2EB9-60A1-B63C-D72C1C0FAFAE}"/>
              </a:ext>
            </a:extLst>
          </p:cNvPr>
          <p:cNvSpPr/>
          <p:nvPr/>
        </p:nvSpPr>
        <p:spPr>
          <a:xfrm>
            <a:off x="3877194" y="6907065"/>
            <a:ext cx="3173655" cy="2497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KITTU — THE TRUST HARNESS</a:t>
            </a:r>
            <a:endParaRPr lang="en-US" sz="1200" dirty="0"/>
          </a:p>
        </p:txBody>
      </p:sp>
      <p:sp>
        <p:nvSpPr>
          <p:cNvPr id="137" name="Text 84">
            <a:extLst>
              <a:ext uri="{FF2B5EF4-FFF2-40B4-BE49-F238E27FC236}">
                <a16:creationId xmlns:a16="http://schemas.microsoft.com/office/drawing/2014/main" id="{CC397A86-96DA-F34D-6063-DAC0E39144CE}"/>
              </a:ext>
            </a:extLst>
          </p:cNvPr>
          <p:cNvSpPr/>
          <p:nvPr/>
        </p:nvSpPr>
        <p:spPr>
          <a:xfrm>
            <a:off x="3877194" y="7213916"/>
            <a:ext cx="2971696" cy="700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857"/>
              </a:lnSpc>
              <a:buNone/>
            </a:pP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Trust-operation zones gate every agent action. Signed, hash-linked chain of custody anchored in the hardware root of trust — every observation, inference and enforcement action, tamper-evident from first touch.</a:t>
            </a:r>
            <a:endParaRPr lang="en-US" sz="800" dirty="0"/>
          </a:p>
        </p:txBody>
      </p:sp>
      <p:sp>
        <p:nvSpPr>
          <p:cNvPr id="139" name="Shape 85">
            <a:extLst>
              <a:ext uri="{FF2B5EF4-FFF2-40B4-BE49-F238E27FC236}">
                <a16:creationId xmlns:a16="http://schemas.microsoft.com/office/drawing/2014/main" id="{CD54DBCF-4076-B280-C4DF-2E62E9967935}"/>
              </a:ext>
            </a:extLst>
          </p:cNvPr>
          <p:cNvSpPr/>
          <p:nvPr/>
        </p:nvSpPr>
        <p:spPr>
          <a:xfrm>
            <a:off x="6956008" y="6800519"/>
            <a:ext cx="3093014" cy="1123487"/>
          </a:xfrm>
          <a:prstGeom prst="roundRect">
            <a:avLst>
              <a:gd name="adj" fmla="val 6782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1" name="Text 86">
            <a:extLst>
              <a:ext uri="{FF2B5EF4-FFF2-40B4-BE49-F238E27FC236}">
                <a16:creationId xmlns:a16="http://schemas.microsoft.com/office/drawing/2014/main" id="{955D1EA7-1AB7-DF16-13D2-4A6FB5E2EFAF}"/>
              </a:ext>
            </a:extLst>
          </p:cNvPr>
          <p:cNvSpPr/>
          <p:nvPr/>
        </p:nvSpPr>
        <p:spPr>
          <a:xfrm>
            <a:off x="7060013" y="6906352"/>
            <a:ext cx="2112639" cy="2497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2B0E8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NUSKU — THE CONTROL PLANE</a:t>
            </a:r>
            <a:endParaRPr lang="en-US" sz="1200" dirty="0"/>
          </a:p>
        </p:txBody>
      </p:sp>
      <p:sp>
        <p:nvSpPr>
          <p:cNvPr id="145" name="Text 88">
            <a:extLst>
              <a:ext uri="{FF2B5EF4-FFF2-40B4-BE49-F238E27FC236}">
                <a16:creationId xmlns:a16="http://schemas.microsoft.com/office/drawing/2014/main" id="{C872ECA3-EA71-EC12-88FF-7B3C5003F142}"/>
              </a:ext>
            </a:extLst>
          </p:cNvPr>
          <p:cNvSpPr/>
          <p:nvPr/>
        </p:nvSpPr>
        <p:spPr>
          <a:xfrm>
            <a:off x="7060013" y="7213203"/>
            <a:ext cx="2971555" cy="700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857"/>
              </a:lnSpc>
              <a:buNone/>
            </a:pP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Fleet operation for distributed intelligence — enrolment, model rollout, health telemetry and events across thousands of nodes. Control never carries data. Interfaces pinned as fixed inputs to this phase.</a:t>
            </a:r>
            <a:endParaRPr lang="en-US" sz="800" dirty="0"/>
          </a:p>
        </p:txBody>
      </p:sp>
      <p:sp>
        <p:nvSpPr>
          <p:cNvPr id="147" name="Shape 89">
            <a:extLst>
              <a:ext uri="{FF2B5EF4-FFF2-40B4-BE49-F238E27FC236}">
                <a16:creationId xmlns:a16="http://schemas.microsoft.com/office/drawing/2014/main" id="{0B3511A6-917B-8DD5-7DB7-9A493BF0E01A}"/>
              </a:ext>
            </a:extLst>
          </p:cNvPr>
          <p:cNvSpPr/>
          <p:nvPr/>
        </p:nvSpPr>
        <p:spPr>
          <a:xfrm>
            <a:off x="10128369" y="6800519"/>
            <a:ext cx="3093152" cy="1123487"/>
          </a:xfrm>
          <a:prstGeom prst="roundRect">
            <a:avLst>
              <a:gd name="adj" fmla="val 6782"/>
            </a:avLst>
          </a:prstGeom>
          <a:solidFill>
            <a:srgbClr val="0B1E35"/>
          </a:solidFill>
          <a:ln w="10583">
            <a:solidFill>
              <a:srgbClr val="29506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9" name="Text 90">
            <a:extLst>
              <a:ext uri="{FF2B5EF4-FFF2-40B4-BE49-F238E27FC236}">
                <a16:creationId xmlns:a16="http://schemas.microsoft.com/office/drawing/2014/main" id="{4FC1BED2-7EBC-8BB9-377A-D62C807DE221}"/>
              </a:ext>
            </a:extLst>
          </p:cNvPr>
          <p:cNvSpPr/>
          <p:nvPr/>
        </p:nvSpPr>
        <p:spPr>
          <a:xfrm>
            <a:off x="10232374" y="6906352"/>
            <a:ext cx="1964897" cy="2497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SHEDU — SECURE COMMS</a:t>
            </a:r>
            <a:endParaRPr lang="en-US" sz="1200" dirty="0"/>
          </a:p>
        </p:txBody>
      </p:sp>
      <p:sp>
        <p:nvSpPr>
          <p:cNvPr id="153" name="Text 92">
            <a:extLst>
              <a:ext uri="{FF2B5EF4-FFF2-40B4-BE49-F238E27FC236}">
                <a16:creationId xmlns:a16="http://schemas.microsoft.com/office/drawing/2014/main" id="{0D03026D-5DFA-503A-DDBF-5BBD2022537B}"/>
              </a:ext>
            </a:extLst>
          </p:cNvPr>
          <p:cNvSpPr/>
          <p:nvPr/>
        </p:nvSpPr>
        <p:spPr>
          <a:xfrm>
            <a:off x="10232374" y="7213203"/>
            <a:ext cx="2971696" cy="700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1857"/>
              </a:lnSpc>
              <a:buNone/>
            </a:pPr>
            <a:r>
              <a:rPr lang="en-US" sz="800" dirty="0">
                <a:solidFill>
                  <a:srgbClr val="B9C8D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Quantum-resistant cryptography on every link — hybrid post-quantum key establishment, quantum-resistant signatures, fleet-wide crypto-agility. Nothing on the fabric trusts breakable mathematics.</a:t>
            </a:r>
            <a:endParaRPr lang="en-US" sz="800" dirty="0"/>
          </a:p>
        </p:txBody>
      </p:sp>
      <p:sp>
        <p:nvSpPr>
          <p:cNvPr id="156" name="Text 48">
            <a:extLst>
              <a:ext uri="{FF2B5EF4-FFF2-40B4-BE49-F238E27FC236}">
                <a16:creationId xmlns:a16="http://schemas.microsoft.com/office/drawing/2014/main" id="{C4EEA28E-DB8A-370B-B6A7-FD75AEC4F62D}"/>
              </a:ext>
            </a:extLst>
          </p:cNvPr>
          <p:cNvSpPr/>
          <p:nvPr/>
        </p:nvSpPr>
        <p:spPr>
          <a:xfrm>
            <a:off x="616215" y="6434402"/>
            <a:ext cx="163843" cy="281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9A55A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</a:t>
            </a:r>
            <a:endParaRPr lang="en-US" sz="1575" dirty="0"/>
          </a:p>
        </p:txBody>
      </p:sp>
      <p:sp>
        <p:nvSpPr>
          <p:cNvPr id="158" name="Text 49">
            <a:extLst>
              <a:ext uri="{FF2B5EF4-FFF2-40B4-BE49-F238E27FC236}">
                <a16:creationId xmlns:a16="http://schemas.microsoft.com/office/drawing/2014/main" id="{AF4BD15E-705F-6227-2C73-C09E766A6F6F}"/>
              </a:ext>
            </a:extLst>
          </p:cNvPr>
          <p:cNvSpPr/>
          <p:nvPr/>
        </p:nvSpPr>
        <p:spPr>
          <a:xfrm>
            <a:off x="837142" y="6370902"/>
            <a:ext cx="6345254" cy="355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r>
              <a:rPr lang="en-US" sz="2100" b="1" kern="0" spc="38" dirty="0">
                <a:solidFill>
                  <a:srgbClr val="FFFFFF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POLICY BY DESIGN  —  COMPLIANCE AT THE CORE</a:t>
            </a:r>
            <a:endParaRPr lang="en-US" sz="2100" dirty="0"/>
          </a:p>
        </p:txBody>
      </p:sp>
      <p:pic>
        <p:nvPicPr>
          <p:cNvPr id="162" name="Picture 161">
            <a:extLst>
              <a:ext uri="{FF2B5EF4-FFF2-40B4-BE49-F238E27FC236}">
                <a16:creationId xmlns:a16="http://schemas.microsoft.com/office/drawing/2014/main" id="{CF622475-1032-6D70-73A9-C69989BD67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410" y="9750711"/>
            <a:ext cx="484218" cy="489617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06098DF7-B065-CB1C-6CCA-FE07CFC18B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15786" y="152982"/>
            <a:ext cx="1675779" cy="16757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664</Words>
  <Application>Microsoft Office PowerPoint</Application>
  <PresentationFormat>Custom</PresentationFormat>
  <Paragraphs>91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Barlow Condensed</vt:lpstr>
      <vt:lpstr>Calibri</vt:lpstr>
      <vt:lpstr>JetBrains Mono</vt:lpstr>
      <vt:lpstr>Space Grotesk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Blue Stingray</cp:lastModifiedBy>
  <cp:revision>6</cp:revision>
  <dcterms:created xsi:type="dcterms:W3CDTF">2026-07-18T21:51:55Z</dcterms:created>
  <dcterms:modified xsi:type="dcterms:W3CDTF">2026-07-19T19:56:02Z</dcterms:modified>
</cp:coreProperties>
</file>